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9"/>
  </p:notesMasterIdLst>
  <p:handoutMasterIdLst>
    <p:handoutMasterId r:id="rId10"/>
  </p:handoutMasterIdLst>
  <p:sldIdLst>
    <p:sldId id="260" r:id="rId2"/>
    <p:sldId id="278" r:id="rId3"/>
    <p:sldId id="279" r:id="rId4"/>
    <p:sldId id="281" r:id="rId5"/>
    <p:sldId id="283" r:id="rId6"/>
    <p:sldId id="284" r:id="rId7"/>
    <p:sldId id="259" r:id="rId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5108" autoAdjust="0"/>
  </p:normalViewPr>
  <p:slideViewPr>
    <p:cSldViewPr snapToGrid="0">
      <p:cViewPr varScale="1">
        <p:scale>
          <a:sx n="51" d="100"/>
          <a:sy n="51" d="100"/>
        </p:scale>
        <p:origin x="-54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D0C2E-6623-43E0-A469-3BE62B3456B7}" type="datetimeFigureOut">
              <a:rPr lang="sl-SI" smtClean="0"/>
              <a:t>1.12.2015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89E3A-9974-43EE-8C31-F7F4ED857578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7919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1F6743-6E6D-46BB-AD1E-B5E227D4A8BC}" type="datetimeFigureOut">
              <a:rPr lang="sl-SI"/>
              <a:pPr>
                <a:defRPr/>
              </a:pPr>
              <a:t>1.12.2015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 smtClean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smtClean="0"/>
              <a:t>Uredite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F3A8BC-0102-40B0-B4E0-2ED79EC570F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38812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F3A8BC-0102-40B0-B4E0-2ED79EC570F0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0910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E6FFB-E619-468F-B55E-2D19503AC8D4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2C168-C41B-40DF-B515-8363DFE54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81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5BA92-9B37-43D8-9B73-2FF9AF5DE500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2E50D-1CB9-4932-92F9-CEFA435CC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03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5F8A6-2F61-4FD1-898E-24013BAB2A5F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BA79E-35EB-4288-A83B-38CEDE1E6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81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6425" y="2532063"/>
            <a:ext cx="10110788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6235700" y="1366838"/>
            <a:ext cx="1922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en-US" altLang="en-US" sz="1600" smtClean="0"/>
              <a:t>www.eu-skladi.si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074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99388" y="73025"/>
            <a:ext cx="236855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739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53975"/>
            <a:ext cx="38020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538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38100"/>
            <a:ext cx="4879975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861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59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12713"/>
            <a:ext cx="271780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614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38" y="180975"/>
            <a:ext cx="2497137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34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6F521-556D-4285-8C82-AB31384112BA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443F8-7AD8-4791-882C-CEF7A2577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83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E442B-FDA2-4FAA-BD4A-33392C431214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ADF43-633C-4CDC-AE64-901B50533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2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236F8-CE68-4908-A375-0E5F5D218A41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718B6-D5D6-48CA-B2E8-5ABBC4E8C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8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2DE92-7F8E-467B-AFF9-0DC81BC6C522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6EC7F-907F-4BD0-8B29-C48012351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8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11435-EB50-4D3C-8D47-C2133A736F81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20955-DB6B-4E54-A6D8-C37F79DD1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6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14AF2-E702-4A2E-BB3A-5CF85BC231AF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29108-0FD2-4062-A607-C4E0ECA65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2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86F29-D64A-4CFD-A5E7-C9DA80B04A11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76D4-8C8E-4F5B-B46F-906216EE7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6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26E84-128F-4208-8F07-D75231C29F01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DCD18-ED1D-4C76-9D4B-F7189860D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1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 smtClean="0"/>
              <a:t>Uredite sloge besedila matrice</a:t>
            </a:r>
          </a:p>
          <a:p>
            <a:pPr lvl="1"/>
            <a:r>
              <a:rPr lang="sl-SI" altLang="sl-SI" smtClean="0"/>
              <a:t>Druga raven</a:t>
            </a:r>
          </a:p>
          <a:p>
            <a:pPr lvl="2"/>
            <a:r>
              <a:rPr lang="sl-SI" altLang="sl-SI" smtClean="0"/>
              <a:t>Tretja raven</a:t>
            </a:r>
          </a:p>
          <a:p>
            <a:pPr lvl="3"/>
            <a:r>
              <a:rPr lang="sl-SI" altLang="sl-SI" smtClean="0"/>
              <a:t>Četrta raven</a:t>
            </a:r>
          </a:p>
          <a:p>
            <a:pPr lvl="4"/>
            <a:r>
              <a:rPr lang="sl-SI" alt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8127FD-C476-4E04-A96D-A0D4EDE91CA9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8DF3C7-EBB6-4EDE-B09E-4E6534B91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  <p:sldLayoutId id="2147483942" r:id="rId17"/>
    <p:sldLayoutId id="2147483943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Ime.priimek@gov.si" TargetMode="Externa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600" y="515938"/>
            <a:ext cx="6491288" cy="12779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NAVODILA OU ZA IZVAJANJE TP OP EKP 14—20</a:t>
            </a:r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9925" y="5853113"/>
            <a:ext cx="23907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Brdo, 1. 12. 2015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674688" y="176213"/>
            <a:ext cx="69469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defRPr/>
            </a:pPr>
            <a:r>
              <a:rPr lang="sl-SI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Ključne spremembe izvajanja TP v primerjavi z obdobjem 2007–2013 so: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sl-SI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99560"/>
              </p:ext>
            </p:extLst>
          </p:nvPr>
        </p:nvGraphicFramePr>
        <p:xfrm>
          <a:off x="498475" y="912813"/>
          <a:ext cx="7242176" cy="5486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088"/>
                <a:gridCol w="3621088"/>
              </a:tblGrid>
              <a:tr h="365712">
                <a:tc>
                  <a:txBody>
                    <a:bodyPr/>
                    <a:lstStyle/>
                    <a:p>
                      <a:r>
                        <a:rPr lang="sl-SI" sz="1800" dirty="0" smtClean="0"/>
                        <a:t>FP</a:t>
                      </a:r>
                      <a:r>
                        <a:rPr lang="sl-SI" sz="1800" baseline="0" dirty="0" smtClean="0"/>
                        <a:t> 2007–2013</a:t>
                      </a:r>
                      <a:endParaRPr lang="sl-SI" sz="1800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r>
                        <a:rPr lang="sl-SI" sz="1800" dirty="0" smtClean="0"/>
                        <a:t>FP 2014–2020</a:t>
                      </a:r>
                      <a:endParaRPr lang="sl-SI" sz="1800" dirty="0"/>
                    </a:p>
                  </a:txBody>
                  <a:tcPr marL="91436" marR="91436" marT="45710" marB="45710"/>
                </a:tc>
              </a:tr>
              <a:tr h="731433">
                <a:tc>
                  <a:txBody>
                    <a:bodyPr/>
                    <a:lstStyle/>
                    <a:p>
                      <a:r>
                        <a:rPr lang="sl-SI" sz="1400" dirty="0" smtClean="0"/>
                        <a:t>Upravičenci TP </a:t>
                      </a:r>
                      <a:r>
                        <a:rPr lang="sl-SI" sz="1400" b="1" dirty="0" smtClean="0"/>
                        <a:t>(ministrstva, javni zavodi, javne agencije,</a:t>
                      </a:r>
                      <a:r>
                        <a:rPr lang="sl-SI" sz="1400" b="1" baseline="0" dirty="0" smtClean="0"/>
                        <a:t> javni zavodi in drugi udeleženci, ki so vključeni v izvajanje EKP)</a:t>
                      </a:r>
                      <a:endParaRPr lang="sl-SI" sz="1400" b="1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r>
                        <a:rPr lang="sl-SI" sz="1400" dirty="0" smtClean="0"/>
                        <a:t>Upravičenci TP (</a:t>
                      </a:r>
                      <a:r>
                        <a:rPr lang="sl-SI" sz="1400" b="1" dirty="0" smtClean="0"/>
                        <a:t>organi upravljanja in nadzora, posredniški organi in izvajalski organi)</a:t>
                      </a:r>
                      <a:endParaRPr lang="sl-SI" sz="1400" b="1" dirty="0"/>
                    </a:p>
                  </a:txBody>
                  <a:tcPr marL="91436" marR="91436" marT="45710" marB="45710"/>
                </a:tc>
              </a:tr>
              <a:tr h="260707">
                <a:tc>
                  <a:txBody>
                    <a:bodyPr/>
                    <a:lstStyle/>
                    <a:p>
                      <a:r>
                        <a:rPr lang="sl-SI" sz="1400" b="1" dirty="0" smtClean="0"/>
                        <a:t>Zaposlitve za določen in nedoločen čas</a:t>
                      </a:r>
                      <a:endParaRPr lang="sl-SI" sz="1400" b="1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Zaposlitve </a:t>
                      </a:r>
                      <a:r>
                        <a:rPr lang="sl-SI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 nedoločen čas</a:t>
                      </a:r>
                      <a:endParaRPr lang="sl-SI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0" marB="45710"/>
                </a:tc>
              </a:tr>
              <a:tr h="731433">
                <a:tc>
                  <a:txBody>
                    <a:bodyPr/>
                    <a:lstStyle/>
                    <a:p>
                      <a:r>
                        <a:rPr lang="sl-SI" sz="1400" dirty="0" smtClean="0"/>
                        <a:t>Izvajanje</a:t>
                      </a:r>
                      <a:r>
                        <a:rPr lang="sl-SI" sz="1400" baseline="0" dirty="0" smtClean="0"/>
                        <a:t>  upravljalnih preverjanj po 13. členu uredbe št. 1083/2006/ES je za vse upravičence TP izvajal </a:t>
                      </a:r>
                      <a:r>
                        <a:rPr lang="sl-SI" sz="1400" b="1" baseline="0" dirty="0" smtClean="0"/>
                        <a:t>OU</a:t>
                      </a:r>
                      <a:endParaRPr lang="sl-SI" sz="1400" b="1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Izvajanje  upravljalnih preverjanj po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125. </a:t>
                      </a:r>
                      <a:r>
                        <a:rPr lang="sl-SI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členu uredbe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1303/2013 EU </a:t>
                      </a:r>
                      <a:r>
                        <a:rPr lang="sl-SI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izvajajo ministrstva</a:t>
                      </a:r>
                    </a:p>
                  </a:txBody>
                  <a:tcPr marL="91436" marR="91436" marT="45710" marB="45710"/>
                </a:tc>
              </a:tr>
              <a:tr h="731433">
                <a:tc>
                  <a:txBody>
                    <a:bodyPr/>
                    <a:lstStyle/>
                    <a:p>
                      <a:r>
                        <a:rPr lang="sl-SI" sz="1400" dirty="0" smtClean="0"/>
                        <a:t>Mesečna poročila o delu</a:t>
                      </a:r>
                      <a:r>
                        <a:rPr lang="sl-SI" sz="1400" baseline="0" dirty="0" smtClean="0"/>
                        <a:t> </a:t>
                      </a:r>
                      <a:r>
                        <a:rPr lang="sl-SI" sz="1400" b="1" baseline="0" dirty="0" smtClean="0"/>
                        <a:t>za vse</a:t>
                      </a:r>
                      <a:r>
                        <a:rPr lang="sl-SI" sz="1400" baseline="0" dirty="0" smtClean="0"/>
                        <a:t>, ki prejemajo plačo iz sredstev TP</a:t>
                      </a:r>
                      <a:endParaRPr lang="sl-SI" sz="1400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dirty="0" smtClean="0"/>
                        <a:t>Mesečna poročila o delu</a:t>
                      </a:r>
                      <a:r>
                        <a:rPr lang="sl-SI" sz="1400" baseline="0" dirty="0" smtClean="0"/>
                        <a:t> </a:t>
                      </a:r>
                      <a:r>
                        <a:rPr lang="sl-SI" sz="1400" b="1" baseline="0" dirty="0" smtClean="0"/>
                        <a:t>samo za tiste, ki delno </a:t>
                      </a:r>
                      <a:r>
                        <a:rPr lang="sl-SI" sz="1400" baseline="0" dirty="0" smtClean="0"/>
                        <a:t>prejemajo plačo iz sredstev TP</a:t>
                      </a:r>
                      <a:endParaRPr lang="sl-SI" sz="1400" dirty="0" smtClean="0"/>
                    </a:p>
                    <a:p>
                      <a:endParaRPr lang="sl-SI" sz="1400" dirty="0"/>
                    </a:p>
                  </a:txBody>
                  <a:tcPr marL="91436" marR="91436" marT="45710" marB="45710"/>
                </a:tc>
              </a:tr>
              <a:tr h="731433">
                <a:tc>
                  <a:txBody>
                    <a:bodyPr/>
                    <a:lstStyle/>
                    <a:p>
                      <a:r>
                        <a:rPr lang="sl-SI" sz="1400" b="1" dirty="0" smtClean="0"/>
                        <a:t>Vnos podatkov v IS</a:t>
                      </a:r>
                      <a:r>
                        <a:rPr lang="sl-SI" sz="1400" b="1" baseline="0" dirty="0" smtClean="0"/>
                        <a:t> ISARR </a:t>
                      </a:r>
                      <a:r>
                        <a:rPr lang="sl-SI" sz="1400" baseline="0" dirty="0" smtClean="0"/>
                        <a:t>(vsebinske in finančne podatke o programih in projektih, ZZI, ZZP, itd.) </a:t>
                      </a:r>
                      <a:r>
                        <a:rPr lang="sl-SI" sz="1400" b="1" baseline="0" dirty="0" smtClean="0"/>
                        <a:t>je izvajal OU</a:t>
                      </a:r>
                      <a:endParaRPr lang="sl-SI" sz="1400" b="1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b="1" dirty="0" smtClean="0"/>
                        <a:t>Vnos podatkov v IS</a:t>
                      </a:r>
                      <a:r>
                        <a:rPr lang="sl-SI" sz="1400" b="1" baseline="0" dirty="0" smtClean="0"/>
                        <a:t> OU  </a:t>
                      </a:r>
                      <a:r>
                        <a:rPr lang="sl-SI" sz="1400" baseline="0" dirty="0" smtClean="0"/>
                        <a:t>(vsebinske in finančne podatke o projektih, ZZI, itd.) </a:t>
                      </a:r>
                      <a:r>
                        <a:rPr lang="sl-SI" sz="1400" b="1" baseline="0" dirty="0" smtClean="0"/>
                        <a:t>bodo</a:t>
                      </a:r>
                      <a:r>
                        <a:rPr lang="sl-SI" sz="1400" baseline="0" dirty="0" smtClean="0"/>
                        <a:t> </a:t>
                      </a:r>
                      <a:r>
                        <a:rPr lang="sl-SI" sz="1400" b="1" baseline="0" dirty="0" smtClean="0"/>
                        <a:t>izvajali ministrstva </a:t>
                      </a:r>
                      <a:r>
                        <a:rPr lang="sl-SI" sz="1400" b="1" baseline="0" dirty="0" smtClean="0"/>
                        <a:t>in </a:t>
                      </a:r>
                      <a:r>
                        <a:rPr lang="sl-SI" sz="1400" b="1" baseline="0" dirty="0" smtClean="0"/>
                        <a:t>izvajalski organ.</a:t>
                      </a:r>
                      <a:endParaRPr lang="sl-SI" sz="1400" b="1" dirty="0" smtClean="0"/>
                    </a:p>
                  </a:txBody>
                  <a:tcPr marL="91436" marR="91436" marT="45710" marB="45710"/>
                </a:tc>
              </a:tr>
              <a:tr h="944771">
                <a:tc>
                  <a:txBody>
                    <a:bodyPr/>
                    <a:lstStyle/>
                    <a:p>
                      <a:endParaRPr lang="sl-SI" sz="1400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Uvedba poenostavljenih</a:t>
                      </a:r>
                      <a:r>
                        <a:rPr lang="sl-SI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oblik financiranja TP </a:t>
                      </a:r>
                      <a:r>
                        <a:rPr lang="sl-SI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(pavšalna oblika se </a:t>
                      </a:r>
                      <a:r>
                        <a:rPr lang="sl-SI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uporablja</a:t>
                      </a:r>
                      <a:r>
                        <a:rPr lang="sl-SI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 stroške, ki so vezane na zagotavljanje ustreznih pogojev za delo zaposlenih)</a:t>
                      </a:r>
                    </a:p>
                  </a:txBody>
                  <a:tcPr marL="91436" marR="91436" marT="45710" marB="45710"/>
                </a:tc>
              </a:tr>
              <a:tr h="944771">
                <a:tc>
                  <a:txBody>
                    <a:bodyPr/>
                    <a:lstStyle/>
                    <a:p>
                      <a:r>
                        <a:rPr lang="sl-SI" sz="1400" dirty="0" smtClean="0"/>
                        <a:t>Več nivojsko</a:t>
                      </a:r>
                      <a:r>
                        <a:rPr lang="sl-SI" sz="1400" baseline="0" dirty="0" smtClean="0"/>
                        <a:t> upravljanje: Program, projekt, aktivnosti vključene v program </a:t>
                      </a:r>
                      <a:r>
                        <a:rPr lang="sl-SI" sz="1400" dirty="0" smtClean="0"/>
                        <a:t>TP (OJ, ŠV)</a:t>
                      </a:r>
                    </a:p>
                    <a:p>
                      <a:r>
                        <a:rPr lang="sl-SI" sz="1400" dirty="0" smtClean="0"/>
                        <a:t>En resor je</a:t>
                      </a:r>
                      <a:r>
                        <a:rPr lang="sl-SI" sz="1400" baseline="0" dirty="0" smtClean="0"/>
                        <a:t> imel lahko več projektov TP</a:t>
                      </a:r>
                      <a:endParaRPr lang="sl-SI" sz="1400" dirty="0"/>
                    </a:p>
                  </a:txBody>
                  <a:tcPr marL="91436" marR="91436" marT="45710" marB="45710"/>
                </a:tc>
                <a:tc>
                  <a:txBody>
                    <a:bodyPr/>
                    <a:lstStyle/>
                    <a:p>
                      <a:r>
                        <a:rPr lang="sl-SI" sz="1400" dirty="0" smtClean="0"/>
                        <a:t>En resor ima samo en projekti TP, ni programov</a:t>
                      </a:r>
                      <a:r>
                        <a:rPr lang="sl-SI" sz="1400" baseline="0" dirty="0" smtClean="0"/>
                        <a:t> </a:t>
                      </a:r>
                      <a:r>
                        <a:rPr lang="sl-SI" sz="1400" dirty="0" smtClean="0"/>
                        <a:t>TP</a:t>
                      </a:r>
                      <a:endParaRPr lang="sl-SI" sz="1400" dirty="0"/>
                    </a:p>
                  </a:txBody>
                  <a:tcPr marL="91436" marR="91436" marT="45710" marB="4571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7148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sl-SI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Navodila TP so sestavljena iz treh delov, in sicer: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571500" y="1447800"/>
            <a:ext cx="80581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514350" indent="-514350" eaLnBrk="1" hangingPunct="1">
              <a:buFont typeface="+mj-lt"/>
              <a:buAutoNum type="romanUcPeriod"/>
              <a:defRPr/>
            </a:pPr>
            <a:r>
              <a:rPr lang="sl-S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Prvi del navodil vsebuje splošne informacije izvajanja TP, kot npr.:  </a:t>
            </a:r>
          </a:p>
          <a:p>
            <a:pPr marL="971550" lvl="1" indent="-514350" algn="just" eaLnBrk="1" hangingPunct="1">
              <a:buFont typeface="Wingdings" pitchFamily="2" charset="2"/>
              <a:buChar char="Ø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SPLOŠNE DEFINICIJE IN PRAVILA :</a:t>
            </a:r>
          </a:p>
          <a:p>
            <a:pPr marL="1828800" lvl="3" indent="-514350" algn="just" eaLnBrk="1" hangingPunct="1">
              <a:buFont typeface="Wingdings" pitchFamily="2" charset="2"/>
              <a:buChar char="ü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Pravne podlage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(59. člen uredbe Uredbe (EU) št. 1303/2013, 21. člen SLO Uredbe)</a:t>
            </a:r>
          </a:p>
          <a:p>
            <a:pPr marL="1828800" lvl="3" indent="-514350" algn="just" eaLnBrk="1" hangingPunct="1">
              <a:buFont typeface="Wingdings" pitchFamily="2" charset="2"/>
              <a:buChar char="ü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 3 OSI in 3 PN: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 KS (85/15), TP ESRR (82/18 V in Z (80/20)), TP ESS (70,5/29,5 V in Z (80/20)).</a:t>
            </a:r>
          </a:p>
          <a:p>
            <a:pPr marL="1828800" lvl="3" indent="-514350" algn="just" eaLnBrk="1" hangingPunct="1">
              <a:buFont typeface="Wingdings" pitchFamily="2" charset="2"/>
              <a:buChar char="ü"/>
              <a:defRPr/>
            </a:pPr>
            <a:endParaRPr lang="sl-S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71550" lvl="1" indent="-514350" algn="just" eaLnBrk="1" hangingPunct="1">
              <a:buFont typeface="Wingdings" pitchFamily="2" charset="2"/>
              <a:buChar char="Ø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UDELEŽENCI IN NJIHOVE VLOGE PRI PORABI SREDSTEV TEHNIČNE PODPORE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(OU, revizijski organ, organ za potrjevanje, PO in IO);</a:t>
            </a:r>
          </a:p>
          <a:p>
            <a:pPr marL="457200" lvl="1" indent="0" algn="just" eaLnBrk="1" hangingPunct="1">
              <a:defRPr/>
            </a:pPr>
            <a:endParaRPr lang="sl-S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71550" lvl="1" indent="-514350" algn="just" eaLnBrk="1" hangingPunct="1">
              <a:buFont typeface="Wingdings" pitchFamily="2" charset="2"/>
              <a:buChar char="Ø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VRSTE UPRAVIČENIH AKTIVNOSTI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(“Zaposlitve”, “Izobraževanja in usposabljanja”, “Študije in vrednotenja”, “Informacijski sistem za črpanje EKP”, “Aktivnosti komuniciranja in obveščanja”, “Pavšali” itd.). Aktivnosti se lahko izvajajo koncentrirano na OU (OJ, vrednotenja) ali dekoncentrirano. </a:t>
            </a:r>
          </a:p>
          <a:p>
            <a:pPr marL="971550" lvl="1" indent="-514350" algn="just" eaLnBrk="1" hangingPunct="1">
              <a:buFont typeface="Wingdings" pitchFamily="2" charset="2"/>
              <a:buChar char="Ø"/>
              <a:defRPr/>
            </a:pPr>
            <a:endParaRPr lang="sl-SI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8800" lvl="3" indent="-514350" eaLnBrk="1" hangingPunct="1">
              <a:buFont typeface="Wingdings" pitchFamily="2" charset="2"/>
              <a:buChar char="Ø"/>
              <a:defRPr/>
            </a:pPr>
            <a:endParaRPr lang="sl-SI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sl-SI" altLang="sl-SI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571500" y="1514475"/>
            <a:ext cx="805815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1371600" lvl="2" indent="-514350" eaLnBrk="1" hangingPunct="1">
              <a:buFont typeface="Wingdings" pitchFamily="2" charset="2"/>
              <a:buChar char="Ø"/>
              <a:defRPr/>
            </a:pP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staja nespremenjen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primerjavi z izvajanjem 07–13, razen priprave izvedbenega načrta operativnega programa za tehnično podporo.</a:t>
            </a:r>
          </a:p>
          <a:p>
            <a:pPr marL="1371600" lvl="2" indent="-514350" eaLnBrk="1" hangingPunct="1">
              <a:buFont typeface="Wingdings" pitchFamily="2" charset="2"/>
              <a:buChar char="Ø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Priprava projekta TP: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Prijavitelj pripravi projektni predlog  (izpolni vlogo “Matični podatki o projektu” ) v okviru tehnične podpore in ga posreduje na organ upravljanja.</a:t>
            </a:r>
          </a:p>
          <a:p>
            <a:pPr marL="1371600" lvl="2" indent="-514350" eaLnBrk="1" hangingPunct="1">
              <a:buFont typeface="Wingdings" pitchFamily="2" charset="2"/>
              <a:buChar char="Ø"/>
              <a:defRPr/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 projektni predlog pregleda in, v kolikor le-ta ustreza merilom, pogojem, kriterijem OU, lahko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izda odločitev o podpori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1371600" lvl="2" indent="-514350" eaLnBrk="1" hangingPunct="1">
              <a:buFont typeface="Wingdings" pitchFamily="2" charset="2"/>
              <a:buChar char="Ø"/>
              <a:defRPr/>
            </a:pP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Način izvajanja aktivnosti projektov tehnične podpore (zakonodaja s področja  JN , delovnopravna zakonodaja (postopki zaposlovanja ipd.) ...). </a:t>
            </a:r>
          </a:p>
          <a:p>
            <a:pPr marL="1371600" lvl="2" indent="-514350" eaLnBrk="1" hangingPunct="1">
              <a:buFont typeface="Wingdings" pitchFamily="2" charset="2"/>
              <a:buChar char="Ø"/>
              <a:defRPr/>
            </a:pP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Izplačila: 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Vsa izplačila potekajo preko sistema OU v sistem MFERAC, razen izjem kot so plače, drugi stroški dela, potni nalogi, ki potekajo v obratni smeri iz MFERAC v sistem OU. V okviru TP imamo tri projekte v NRP, za vsako PN TP posebej. OU je odgovoren za projekte  v NRP, ministrstva pa so sofinancerji.</a:t>
            </a:r>
          </a:p>
          <a:p>
            <a:pPr marL="1371600" lvl="2" indent="-514350" eaLnBrk="1" hangingPunct="1">
              <a:buFont typeface="Wingdings" pitchFamily="2" charset="2"/>
              <a:buChar char="Ø"/>
              <a:defRPr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eaLnBrk="1" hangingPunct="1">
              <a:defRPr/>
            </a:pPr>
            <a:endParaRPr lang="sl-SI" altLang="sl-SI" sz="2400" b="1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57225" y="647700"/>
            <a:ext cx="67532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571500" indent="-571500">
              <a:buFont typeface="+mj-lt"/>
              <a:buAutoNum type="romanUcPeriod" startAt="2"/>
              <a:defRPr/>
            </a:pPr>
            <a:r>
              <a:rPr lang="sl-S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Drugi del navodil vsebuje proces priprave in potrjevanja projektov TP:</a:t>
            </a:r>
          </a:p>
          <a:p>
            <a:pPr>
              <a:defRPr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marL="625475" indent="-625475" algn="l">
              <a:defRPr/>
            </a:pPr>
            <a:r>
              <a:rPr lang="sl-S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   Tretji </a:t>
            </a:r>
            <a:r>
              <a:rPr lang="sl-S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navodil vsebuje izvajanje upravljalnih preverjanj TP po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125. </a:t>
            </a:r>
            <a:r>
              <a:rPr lang="sl-S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členu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Uredbe EU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1303/2013</a:t>
            </a:r>
            <a:endParaRPr lang="sl-SI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4294967295"/>
          </p:nvPr>
        </p:nvSpPr>
        <p:spPr>
          <a:xfrm>
            <a:off x="319405" y="1554163"/>
            <a:ext cx="8185150" cy="2841625"/>
          </a:xfrm>
        </p:spPr>
        <p:txBody>
          <a:bodyPr/>
          <a:lstStyle/>
          <a:p>
            <a:pPr>
              <a:defRPr/>
            </a:pPr>
            <a:r>
              <a:rPr lang="sl-SI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TP (plače) Ministrstvo- PO  </a:t>
            </a:r>
            <a:r>
              <a:rPr lang="sl-SI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Kontrola </a:t>
            </a:r>
            <a:r>
              <a:rPr lang="sl-SI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 izplačilu </a:t>
            </a:r>
            <a:endParaRPr lang="sl-SI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defRPr/>
            </a:pPr>
            <a:endParaRPr lang="sl-SI" sz="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l-SI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1. Občasna aktivnost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l-SI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sl-SI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- pregled pogodb + razmerje (EU : SI)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l-SI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	2. Redna aktivnost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l-SI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	</a:t>
            </a:r>
            <a:r>
              <a:rPr lang="sl-SI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četrtletno vzorčno preverjanje (min. 3 osebe do </a:t>
            </a:r>
            <a:r>
              <a:rPr lang="sl-SI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max</a:t>
            </a:r>
            <a:r>
              <a:rPr lang="sl-SI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10 % 	zaposlenih)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l-SI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sl-SI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	3. Shranjevanje dokumentacije</a:t>
            </a:r>
            <a:r>
              <a:rPr lang="sl-SI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endParaRPr lang="sl-SI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l-SI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 </a:t>
            </a:r>
            <a:r>
              <a:rPr lang="sl-SI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originali v kadrovsko-finančni službi</a:t>
            </a:r>
            <a:endParaRPr lang="sl-SI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Ograda vsebine 4"/>
          <p:cNvSpPr>
            <a:spLocks noGrp="1"/>
          </p:cNvSpPr>
          <p:nvPr>
            <p:ph sz="half" idx="4294967295"/>
          </p:nvPr>
        </p:nvSpPr>
        <p:spPr>
          <a:xfrm>
            <a:off x="358775" y="4541838"/>
            <a:ext cx="8267700" cy="1912937"/>
          </a:xfrm>
        </p:spPr>
        <p:txBody>
          <a:bodyPr/>
          <a:lstStyle/>
          <a:p>
            <a:pPr>
              <a:defRPr/>
            </a:pPr>
            <a:r>
              <a:rPr lang="sl-SI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 (plače) IO </a:t>
            </a:r>
          </a:p>
          <a:p>
            <a:pPr marL="0" indent="0">
              <a:buFont typeface="Arial" charset="0"/>
              <a:buNone/>
              <a:defRPr/>
            </a:pPr>
            <a:r>
              <a:rPr lang="sl-SI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Kontrola pred izplačilom</a:t>
            </a:r>
          </a:p>
          <a:p>
            <a:pPr marL="0" indent="0">
              <a:buFont typeface="Arial" charset="0"/>
              <a:buNone/>
              <a:defRPr/>
            </a:pPr>
            <a:r>
              <a:rPr lang="sl-SI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 izvaja 100% administrativno preverjanje plač zaposlenih v IO. </a:t>
            </a:r>
          </a:p>
          <a:p>
            <a:pPr marL="0" indent="0">
              <a:buFont typeface="Arial" charset="0"/>
              <a:buNone/>
              <a:defRPr/>
            </a:pPr>
            <a:endParaRPr lang="sl-SI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4294967295"/>
          </p:nvPr>
        </p:nvSpPr>
        <p:spPr>
          <a:xfrm>
            <a:off x="533400" y="1554163"/>
            <a:ext cx="7794625" cy="457200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  <a:defRPr/>
            </a:pPr>
            <a:r>
              <a:rPr lang="sl-SI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Ostali upravičeni stroški </a:t>
            </a:r>
          </a:p>
          <a:p>
            <a:pPr marL="0" lvl="1" indent="0">
              <a:buFont typeface="Arial" charset="0"/>
              <a:buNone/>
              <a:defRPr/>
            </a:pPr>
            <a:r>
              <a:rPr lang="sl-SI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Stroški</a:t>
            </a:r>
            <a:r>
              <a:rPr lang="sl-SI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ki niso vezani na stroške zaposlenega (ti </a:t>
            </a:r>
            <a:r>
              <a:rPr lang="sl-SI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niso </a:t>
            </a:r>
            <a:r>
              <a:rPr lang="sl-SI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zajeti v pavšal</a:t>
            </a:r>
            <a:r>
              <a:rPr lang="sl-SI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742950" lvl="2" indent="-342900">
              <a:defRPr/>
            </a:pPr>
            <a:r>
              <a:rPr lang="sl-SI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Potrebno 100% administrativno preverjanje računa z dokumentacijo </a:t>
            </a:r>
            <a:r>
              <a:rPr lang="sl-SI" alt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 </a:t>
            </a:r>
            <a:r>
              <a:rPr lang="sl-SI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izplačilom iz državnega </a:t>
            </a:r>
            <a:r>
              <a:rPr lang="sl-SI" alt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proračuna</a:t>
            </a:r>
          </a:p>
          <a:p>
            <a:pPr marL="1200150" lvl="3" indent="-342900">
              <a:defRPr/>
            </a:pPr>
            <a:r>
              <a:rPr lang="sl-SI" alt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preveriti tudi postopek oddaje del z upoštevanjem ZJN </a:t>
            </a:r>
          </a:p>
          <a:p>
            <a:pPr marL="400050" lvl="2" indent="0">
              <a:buFont typeface="Arial" charset="0"/>
              <a:buNone/>
              <a:defRPr/>
            </a:pPr>
            <a:endParaRPr lang="sl-SI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2" indent="-342900">
              <a:defRPr/>
            </a:pPr>
            <a:endParaRPr lang="sl-SI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Arial" charset="0"/>
              <a:buNone/>
              <a:defRPr/>
            </a:pPr>
            <a:endParaRPr lang="sl-SI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5" y="2322513"/>
            <a:ext cx="7985125" cy="12779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l-SI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Hvala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miha.muhic@gov.si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www.eu</a:t>
            </a:r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sl-S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skladi.si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</TotalTime>
  <Words>651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Officeova tema</vt:lpstr>
      <vt:lpstr>NAVODILA OU ZA IZVAJANJE TP OP EKP 14—20 </vt:lpstr>
      <vt:lpstr>PowerPoint Presentation</vt:lpstr>
      <vt:lpstr>PowerPoint Presentation</vt:lpstr>
      <vt:lpstr>PowerPoint Presentation</vt:lpstr>
      <vt:lpstr>III.    Tretji del navodil vsebuje izvajanje upravljalnih preverjanj TP po 125. členu Uredbe EU 1303/2013</vt:lpstr>
      <vt:lpstr>PowerPoint Presentation</vt:lpstr>
      <vt:lpstr>Hvala!  miha.muhic@gov.si  www.eu-skladi.si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User</cp:lastModifiedBy>
  <cp:revision>66</cp:revision>
  <cp:lastPrinted>2015-12-01T06:09:58Z</cp:lastPrinted>
  <dcterms:created xsi:type="dcterms:W3CDTF">2015-02-26T08:26:11Z</dcterms:created>
  <dcterms:modified xsi:type="dcterms:W3CDTF">2015-12-01T12:46:21Z</dcterms:modified>
</cp:coreProperties>
</file>